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28" r:id="rId2"/>
  </p:sldMasterIdLst>
  <p:notesMasterIdLst>
    <p:notesMasterId r:id="rId40"/>
  </p:notesMasterIdLst>
  <p:handoutMasterIdLst>
    <p:handoutMasterId r:id="rId41"/>
  </p:handoutMasterIdLst>
  <p:sldIdLst>
    <p:sldId id="479" r:id="rId3"/>
    <p:sldId id="490" r:id="rId4"/>
    <p:sldId id="491" r:id="rId5"/>
    <p:sldId id="482" r:id="rId6"/>
    <p:sldId id="483" r:id="rId7"/>
    <p:sldId id="486" r:id="rId8"/>
    <p:sldId id="489" r:id="rId9"/>
    <p:sldId id="485" r:id="rId10"/>
    <p:sldId id="488" r:id="rId11"/>
    <p:sldId id="495" r:id="rId12"/>
    <p:sldId id="497" r:id="rId13"/>
    <p:sldId id="487" r:id="rId14"/>
    <p:sldId id="493" r:id="rId15"/>
    <p:sldId id="372" r:id="rId16"/>
    <p:sldId id="405" r:id="rId17"/>
    <p:sldId id="373" r:id="rId18"/>
    <p:sldId id="498" r:id="rId19"/>
    <p:sldId id="505" r:id="rId20"/>
    <p:sldId id="509" r:id="rId21"/>
    <p:sldId id="510" r:id="rId22"/>
    <p:sldId id="494" r:id="rId23"/>
    <p:sldId id="391" r:id="rId24"/>
    <p:sldId id="403" r:id="rId25"/>
    <p:sldId id="383" r:id="rId26"/>
    <p:sldId id="503" r:id="rId27"/>
    <p:sldId id="499" r:id="rId28"/>
    <p:sldId id="507" r:id="rId29"/>
    <p:sldId id="480" r:id="rId30"/>
    <p:sldId id="501" r:id="rId31"/>
    <p:sldId id="481" r:id="rId32"/>
    <p:sldId id="409" r:id="rId33"/>
    <p:sldId id="473" r:id="rId34"/>
    <p:sldId id="511" r:id="rId35"/>
    <p:sldId id="512" r:id="rId36"/>
    <p:sldId id="513" r:id="rId37"/>
    <p:sldId id="514" r:id="rId38"/>
    <p:sldId id="368" r:id="rId39"/>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490"/>
            <p14:sldId id="491"/>
            <p14:sldId id="482"/>
            <p14:sldId id="483"/>
            <p14:sldId id="486"/>
            <p14:sldId id="489"/>
            <p14:sldId id="485"/>
            <p14:sldId id="488"/>
            <p14:sldId id="495"/>
            <p14:sldId id="497"/>
            <p14:sldId id="487"/>
            <p14:sldId id="493"/>
            <p14:sldId id="372"/>
            <p14:sldId id="405"/>
            <p14:sldId id="373"/>
            <p14:sldId id="498"/>
            <p14:sldId id="505"/>
            <p14:sldId id="509"/>
            <p14:sldId id="510"/>
            <p14:sldId id="494"/>
            <p14:sldId id="391"/>
            <p14:sldId id="403"/>
            <p14:sldId id="383"/>
            <p14:sldId id="503"/>
            <p14:sldId id="499"/>
            <p14:sldId id="507"/>
            <p14:sldId id="480"/>
            <p14:sldId id="501"/>
            <p14:sldId id="481"/>
            <p14:sldId id="409"/>
            <p14:sldId id="473"/>
            <p14:sldId id="511"/>
            <p14:sldId id="512"/>
            <p14:sldId id="513"/>
            <p14:sldId id="514"/>
            <p14:sldId id="368"/>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409"/>
    <a:srgbClr val="FFF1F4"/>
    <a:srgbClr val="1A4F68"/>
    <a:srgbClr val="0C4360"/>
    <a:srgbClr val="FF671F"/>
    <a:srgbClr val="E52C10"/>
    <a:srgbClr val="0074AF"/>
    <a:srgbClr val="FCCDB6"/>
    <a:srgbClr val="D9D9D9"/>
    <a:srgbClr val="004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ECB3C-4852-4103-9547-9D78AD96A763}" v="1111" dt="2022-01-27T01:11:04.365"/>
    <p1510:client id="{E9C2CDB7-8F87-4510-B1D0-6DDB87B67487}" v="1608" vWet="1609" dt="2022-01-26T22:37:47.342"/>
    <p1510:client id="{FFA04BA7-9131-47B6-A9A0-969DD0712145}" v="88" dt="2022-01-27T00:30:02.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31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a:effectLst/>
            </a:rPr>
            <a:t>Hosting plans range from freemium to $15,000/month</a:t>
          </a:r>
          <a:endParaRPr lang="en-US" sz="180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a:effectLst/>
            </a:rPr>
            <a:t>Hosting plans range from freemium to $15,000/month</a:t>
          </a:r>
          <a:endParaRPr lang="en-US" sz="1800" kern="120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2/11/2022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2/11/2022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15</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22</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23</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24</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31</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37</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on every medication, food, and nutritional supplement showing the change from baseline for </a:t>
            </a:r>
            <a:r>
              <a:rPr lang="en-US" err="1"/>
              <a:t>symtoms</a:t>
            </a:r>
            <a:r>
              <a:rPr lang="en-US"/>
              <a:t> or disease risk and providing a cost-benefit analysis weighing personal health risk/</a:t>
            </a:r>
            <a:r>
              <a:rPr lang="en-US" err="1"/>
              <a:t>benfit</a:t>
            </a:r>
            <a:r>
              <a:rPr lang="en-US"/>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every disease, and many interventions there is an app and they continue to grow.  The user interfaces tailor to focus on that disease but they require the same basic core infrastructure. </a:t>
            </a:r>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3315121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14</a:t>
            </a:fld>
            <a:endParaRPr lang="en-US"/>
          </a:p>
        </p:txBody>
      </p:sp>
    </p:spTree>
    <p:extLst>
      <p:ext uri="{BB962C8B-B14F-4D97-AF65-F5344CB8AC3E}">
        <p14:creationId xmlns:p14="http://schemas.microsoft.com/office/powerpoint/2010/main" val="73885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D56A0-8B78-49B7-A038-B8F1B412CE95}"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7320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2/11/2022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2/11/2022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2/11/2022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D56A0-8B78-49B7-A038-B8F1B412CE95}"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D56A0-8B78-49B7-A038-B8F1B412CE95}" type="datetimeFigureOut">
              <a:rPr lang="en-US" smtClean="0"/>
              <a:t>2/11/2022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D56A0-8B78-49B7-A038-B8F1B412CE95}" type="datetimeFigureOut">
              <a:rPr lang="en-US" smtClean="0"/>
              <a:t>2/11/2022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2/11/2022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2/11/2022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2/11/2022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2/11/2022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3677" r:id="rId13"/>
    <p:sldLayoutId id="2147483679"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2/11/2022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12" r:id="rId13"/>
    <p:sldLayoutId id="2147484113"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microsoft.com/office/2007/relationships/hdphoto" Target="../media/hdphoto1.wdp"/><Relationship Id="rId3" Type="http://schemas.openxmlformats.org/officeDocument/2006/relationships/notesSlide" Target="../notesSlides/notesSlide12.xml"/><Relationship Id="rId21" Type="http://schemas.openxmlformats.org/officeDocument/2006/relationships/image" Target="../media/image6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slideLayout" Target="../slideLayouts/slideLayout26.xml"/><Relationship Id="rId16" Type="http://schemas.openxmlformats.org/officeDocument/2006/relationships/image" Target="../media/image61.png"/><Relationship Id="rId20" Type="http://schemas.openxmlformats.org/officeDocument/2006/relationships/image" Target="../media/image64.jpeg"/><Relationship Id="rId1" Type="http://schemas.openxmlformats.org/officeDocument/2006/relationships/tags" Target="../tags/tag2.xml"/><Relationship Id="rId6" Type="http://schemas.openxmlformats.org/officeDocument/2006/relationships/image" Target="../media/image51.png"/><Relationship Id="rId11" Type="http://schemas.openxmlformats.org/officeDocument/2006/relationships/image" Target="../media/image56.jpeg"/><Relationship Id="rId24" Type="http://schemas.openxmlformats.org/officeDocument/2006/relationships/image" Target="../media/image68.jpe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7.png"/><Relationship Id="rId10" Type="http://schemas.openxmlformats.org/officeDocument/2006/relationships/image" Target="../media/image55.gif"/><Relationship Id="rId19" Type="http://schemas.openxmlformats.org/officeDocument/2006/relationships/image" Target="../media/image63.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image" Target="../media/image70.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16.xml"/><Relationship Id="rId16"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0.png"/><Relationship Id="rId7"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81.png"/><Relationship Id="rId9" Type="http://schemas.openxmlformats.org/officeDocument/2006/relationships/image" Target="../media/image10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a:ln w="0"/>
                <a:solidFill>
                  <a:srgbClr val="FF671F"/>
                </a:solidFill>
                <a:latin typeface="Abadi Extra Light" panose="020B0604020202020204" pitchFamily="34" charset="0"/>
              </a:rPr>
              <a:t>An </a:t>
            </a:r>
            <a:r>
              <a:rPr lang="en-US" sz="6600">
                <a:ln w="0"/>
                <a:solidFill>
                  <a:srgbClr val="FF671F"/>
                </a:solidFill>
                <a:latin typeface="Abadi Extra Light" panose="020B0604020202020204" pitchFamily="34" charset="0"/>
              </a:rPr>
              <a:t>O</a:t>
            </a:r>
            <a:r>
              <a:rPr lang="en-US" sz="6600" b="0" cap="none" spc="0">
                <a:ln w="0"/>
                <a:solidFill>
                  <a:srgbClr val="FF671F"/>
                </a:solidFill>
                <a:latin typeface="Abadi Extra Light" panose="020B0604020202020204" pitchFamily="34" charset="0"/>
              </a:rPr>
              <a:t>pen-Source </a:t>
            </a:r>
            <a:r>
              <a:rPr lang="en-US" sz="6600">
                <a:ln w="0"/>
                <a:solidFill>
                  <a:srgbClr val="FF671F"/>
                </a:solidFill>
                <a:latin typeface="Abadi Extra Light"/>
              </a:rPr>
              <a:t>Collaborative</a:t>
            </a:r>
          </a:p>
          <a:p>
            <a:pPr algn="ctr"/>
            <a:r>
              <a:rPr lang="en-US" sz="6600" b="0" cap="none" spc="0">
                <a:ln w="0"/>
                <a:solidFill>
                  <a:srgbClr val="FF671F"/>
                </a:solidFill>
                <a:latin typeface="Abadi Extra Light"/>
              </a:rPr>
              <a:t>Framework</a:t>
            </a:r>
            <a:r>
              <a:rPr lang="en-US" sz="6600" b="0" cap="none" spc="0">
                <a:ln w="0"/>
                <a:solidFill>
                  <a:srgbClr val="FF671F"/>
                </a:solidFill>
                <a:latin typeface="Abadi Extra Light" panose="020B0604020202020204" pitchFamily="34" charset="0"/>
              </a:rPr>
              <a:t> for </a:t>
            </a:r>
            <a:r>
              <a:rPr lang="en-US" sz="6600">
                <a:ln w="0"/>
                <a:solidFill>
                  <a:srgbClr val="FF671F"/>
                </a:solidFill>
                <a:latin typeface="Abadi Extra Light"/>
              </a:rPr>
              <a:t>Digital Health </a:t>
            </a:r>
            <a:endParaRPr lang="en-US" sz="6600" b="0" cap="none" spc="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Automattic (Wordpress.com)</a:t>
            </a:r>
            <a:endParaRPr lang="en-US" sz="3200" b="1" i="0" u="sng">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a:effectLst/>
              </a:rPr>
              <a:t>There are more than 59,000 WordPress plugins</a:t>
            </a:r>
            <a:endParaRPr lang="en-US" sz="3600"/>
          </a:p>
        </p:txBody>
      </p:sp>
    </p:spTree>
    <p:extLst>
      <p:ext uri="{BB962C8B-B14F-4D97-AF65-F5344CB8AC3E}">
        <p14:creationId xmlns:p14="http://schemas.microsoft.com/office/powerpoint/2010/main" val="257265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116690" y="3238887"/>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sp>
        <p:nvSpPr>
          <p:cNvPr id="8" name="TextBox 7"/>
          <p:cNvSpPr txBox="1"/>
          <p:nvPr/>
        </p:nvSpPr>
        <p:spPr>
          <a:xfrm>
            <a:off x="2633608" y="918918"/>
            <a:ext cx="6924782" cy="830997"/>
          </a:xfrm>
          <a:prstGeom prst="rect">
            <a:avLst/>
          </a:prstGeom>
          <a:noFill/>
        </p:spPr>
        <p:txBody>
          <a:bodyPr wrap="square" lIns="91440" tIns="45720" rIns="91440" bIns="45720" rtlCol="0" anchor="t">
            <a:spAutoFit/>
          </a:bodyPr>
          <a:lstStyle/>
          <a:p>
            <a:pPr algn="ctr"/>
            <a:r>
              <a:rPr lang="en-US" sz="4800" dirty="0">
                <a:solidFill>
                  <a:srgbClr val="EAEAEA"/>
                </a:solidFill>
                <a:latin typeface="Nexa Bold"/>
              </a:rPr>
              <a:t>Data Collection Plugins</a:t>
            </a:r>
            <a:endParaRPr lang="en-US" sz="4800" dirty="0">
              <a:solidFill>
                <a:srgbClr val="EAEAEA"/>
              </a:solidFill>
              <a:latin typeface="Nexa Bold" panose="02000000000000000000" pitchFamily="50"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5"/>
          <a:stretch>
            <a:fillRect/>
          </a:stretch>
        </p:blipFill>
        <p:spPr>
          <a:xfrm>
            <a:off x="8507037" y="2171075"/>
            <a:ext cx="2323237" cy="4114800"/>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462760" y="1943958"/>
            <a:ext cx="3659246" cy="2926080"/>
          </a:xfrm>
        </p:spPr>
        <p:txBody>
          <a:bodyPr vert="horz" lIns="91440" tIns="45720" rIns="91440" bIns="45720" rtlCol="0" anchor="b">
            <a:noAutofit/>
          </a:bodyPr>
          <a:lstStyle/>
          <a:p>
            <a:r>
              <a:rPr lang="en-US" sz="5400"/>
              <a:t>Open</a:t>
            </a:r>
            <a:br>
              <a:rPr lang="en-US" sz="5400"/>
            </a:br>
            <a:r>
              <a:rPr lang="en-US" sz="5400"/>
              <a:t>Cures</a:t>
            </a:r>
            <a:br>
              <a:rPr lang="en-US" sz="5400"/>
            </a:br>
            <a:r>
              <a:rPr lang="en-US" sz="5400"/>
              <a:t>Trial</a:t>
            </a:r>
            <a:br>
              <a:rPr lang="en-US" sz="5400"/>
            </a:br>
            <a:r>
              <a:rPr lang="en-US" sz="5400"/>
              <a:t>Management</a:t>
            </a:r>
            <a:br>
              <a:rPr lang="en-US" sz="5400"/>
            </a:br>
            <a:r>
              <a:rPr lang="en-US" sz="540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feld 2">
            <a:extLst>
              <a:ext uri="{FF2B5EF4-FFF2-40B4-BE49-F238E27FC236}">
                <a16:creationId xmlns:a16="http://schemas.microsoft.com/office/drawing/2014/main" id="{8D46DBA8-80DF-4AD4-83B9-D64D0B3A1A1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Text hinzufügen</a:t>
            </a:r>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70"/>
            <a:ext cx="3956299" cy="2329926"/>
          </a:xfrm>
        </p:spPr>
        <p:txBody>
          <a:bodyPr vert="horz" lIns="91440" tIns="45720" rIns="91440" bIns="45720" rtlCol="0" anchor="b">
            <a:noAutofit/>
          </a:bodyPr>
          <a:lstStyle/>
          <a:p>
            <a:r>
              <a:rPr lang="en-US" sz="6600" dirty="0"/>
              <a:t>Outcome Labels</a:t>
            </a:r>
            <a:br>
              <a:rPr lang="en-US" sz="6600" dirty="0"/>
            </a:br>
            <a:r>
              <a:rPr lang="en-US" sz="6600" dirty="0"/>
              <a:t>Plugin</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71" y="78889"/>
            <a:ext cx="2852249" cy="67002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178584" y="3027421"/>
            <a:ext cx="4276426" cy="3416320"/>
          </a:xfrm>
          <a:prstGeom prst="rect">
            <a:avLst/>
          </a:prstGeom>
          <a:noFill/>
        </p:spPr>
        <p:txBody>
          <a:bodyPr wrap="square" rtlCol="0">
            <a:spAutoFit/>
          </a:bodyPr>
          <a:lstStyle/>
          <a:p>
            <a:pPr algn="ctr"/>
            <a:r>
              <a:rPr lang="en-US" sz="3600" dirty="0">
                <a:solidFill>
                  <a:schemeClr val="bg1"/>
                </a:solidFill>
              </a:rPr>
              <a:t>It would be far more valuable to know the health effects of different foods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921" y="13082"/>
            <a:ext cx="2952448" cy="6766029"/>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8090" y="3968750"/>
            <a:ext cx="1960081"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69"/>
            <a:ext cx="3956299" cy="2514775"/>
          </a:xfrm>
        </p:spPr>
        <p:txBody>
          <a:bodyPr vert="horz" lIns="91440" tIns="45720" rIns="91440" bIns="45720" rtlCol="0" anchor="b">
            <a:noAutofit/>
          </a:bodyPr>
          <a:lstStyle/>
          <a:p>
            <a:r>
              <a:rPr lang="en-US" sz="6600" dirty="0"/>
              <a:t>Study Generation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14233" y="239488"/>
            <a:ext cx="3956299" cy="3130596"/>
          </a:xfrm>
        </p:spPr>
        <p:txBody>
          <a:bodyPr vert="horz" lIns="91440" tIns="45720" rIns="91440" bIns="45720" rtlCol="0" anchor="b">
            <a:noAutofit/>
          </a:bodyPr>
          <a:lstStyle/>
          <a:p>
            <a:r>
              <a:rPr lang="en-US" sz="5400" dirty="0"/>
              <a:t>Decision-Support Notification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354" y="145751"/>
            <a:ext cx="6498679" cy="6712249"/>
          </a:xfrm>
          <a:prstGeom prst="rect">
            <a:avLst/>
          </a:prstGeom>
        </p:spPr>
      </p:pic>
    </p:spTree>
    <p:extLst>
      <p:ext uri="{BB962C8B-B14F-4D97-AF65-F5344CB8AC3E}">
        <p14:creationId xmlns:p14="http://schemas.microsoft.com/office/powerpoint/2010/main" val="33827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a:latin typeface="Abadi" panose="020B0604020104020204" pitchFamily="34" charset="0"/>
              </a:rPr>
              <a:t>How to Incentivize Collaboration </a:t>
            </a:r>
          </a:p>
          <a:p>
            <a:pPr algn="ctr"/>
            <a:r>
              <a:rPr lang="en-US" sz="400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Rockwell" panose="02060603020205020403"/>
                <a:ea typeface="+mn-ea"/>
                <a:cs typeface="+mn-cs"/>
              </a:rPr>
              <a:t>Grants</a:t>
            </a:r>
          </a:p>
        </p:txBody>
      </p:sp>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709963" y="934030"/>
            <a:ext cx="10743802" cy="830997"/>
          </a:xfrm>
          <a:prstGeom prst="rect">
            <a:avLst/>
          </a:prstGeom>
        </p:spPr>
        <p:txBody>
          <a:bodyPr wrap="square" lIns="91440" tIns="45720" rIns="91440" bIns="45720" anchor="t">
            <a:spAutoFit/>
          </a:bodyPr>
          <a:lstStyle/>
          <a:p>
            <a:pPr algn="ctr"/>
            <a:r>
              <a:rPr lang="en" sz="4800">
                <a:solidFill>
                  <a:schemeClr val="bg1"/>
                </a:solidFill>
                <a:latin typeface="Nexa Light"/>
              </a:rPr>
              <a:t>CLOSED-SOURCE ALTERNATIVES</a:t>
            </a:r>
            <a:endParaRPr lang="en-US" sz="4800">
              <a:solidFill>
                <a:schemeClr val="bg1"/>
              </a:solidFill>
            </a:endParaRPr>
          </a:p>
        </p:txBody>
      </p:sp>
      <p:grpSp>
        <p:nvGrpSpPr>
          <p:cNvPr id="16" name="Group 15"/>
          <p:cNvGrpSpPr/>
          <p:nvPr/>
        </p:nvGrpSpPr>
        <p:grpSpPr>
          <a:xfrm>
            <a:off x="1144635" y="2575586"/>
            <a:ext cx="9728403" cy="2598877"/>
            <a:chOff x="2089910" y="2435520"/>
            <a:chExt cx="14219371" cy="3078732"/>
          </a:xfrm>
        </p:grpSpPr>
        <p:graphicFrame>
          <p:nvGraphicFramePr>
            <p:cNvPr id="17" name="Shape 112"/>
            <p:cNvGraphicFramePr/>
            <p:nvPr>
              <p:extLst>
                <p:ext uri="{D42A27DB-BD31-4B8C-83A1-F6EECF244321}">
                  <p14:modId xmlns:p14="http://schemas.microsoft.com/office/powerpoint/2010/main" val="1773014680"/>
                </p:ext>
              </p:extLst>
            </p:nvPr>
          </p:nvGraphicFramePr>
          <p:xfrm>
            <a:off x="2089910" y="2435520"/>
            <a:ext cx="14219371" cy="3078732"/>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a:ea typeface="News Cycle"/>
                            <a:cs typeface="News Cycle"/>
                            <a:sym typeface="News Cycle"/>
                          </a:rPr>
                          <a:t>Price</a:t>
                        </a:r>
                        <a:r>
                          <a:rPr lang="en-US" sz="1900" b="0" baseline="0">
                            <a:solidFill>
                              <a:srgbClr val="FFFFFF"/>
                            </a:solidFill>
                            <a:latin typeface="Calibri Light"/>
                            <a:ea typeface="News Cycle"/>
                            <a:cs typeface="News Cycle"/>
                            <a:sym typeface="News Cycle"/>
                          </a:rPr>
                          <a:t> per </a:t>
                        </a:r>
                        <a:r>
                          <a:rPr lang="en-US" sz="1900" b="0">
                            <a:solidFill>
                              <a:srgbClr val="FFFFFF"/>
                            </a:solidFill>
                            <a:latin typeface="Calibri Light"/>
                            <a:ea typeface="News Cycle"/>
                            <a:cs typeface="News Cycle"/>
                            <a:sym typeface="News Cycle"/>
                          </a:rPr>
                          <a:t>user </a:t>
                        </a:r>
                        <a:r>
                          <a:rPr lang="en-US" sz="1900" b="0" baseline="0">
                            <a:solidFill>
                              <a:srgbClr val="FFFFFF"/>
                            </a:solidFill>
                            <a:latin typeface="Calibri Light"/>
                            <a:ea typeface="News Cycle"/>
                            <a:cs typeface="News Cycle"/>
                            <a:sym typeface="News Cycle"/>
                          </a:rPr>
                          <a:t>per year</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Data</a:t>
                        </a:r>
                        <a:r>
                          <a:rPr lang="en-US" sz="1900" b="0" baseline="0">
                            <a:solidFill>
                              <a:srgbClr val="FFFFFF"/>
                            </a:solidFill>
                            <a:latin typeface="Calibri Light"/>
                            <a:ea typeface="News Cycle"/>
                            <a:cs typeface="News Cycle"/>
                            <a:sym typeface="News Cycle"/>
                          </a:rPr>
                          <a:t> Aggregation</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Open-Source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Plugin</a:t>
                        </a:r>
                      </a:p>
                      <a:p>
                        <a:pPr lvl="0" algn="ctr" rtl="0">
                          <a:spcBef>
                            <a:spcPts val="0"/>
                          </a:spcBef>
                          <a:buNone/>
                        </a:pPr>
                        <a:r>
                          <a:rPr lang="en-US" sz="1900" b="0">
                            <a:solidFill>
                              <a:srgbClr val="FFFFFF"/>
                            </a:solidFill>
                            <a:latin typeface="Calibri Light"/>
                            <a:ea typeface="News Cycle"/>
                            <a:cs typeface="News Cycle"/>
                            <a:sym typeface="News Cycle"/>
                          </a:rPr>
                          <a:t>Marketplace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Research</a:t>
                        </a:r>
                        <a:r>
                          <a:rPr lang="en-US" sz="1900" b="0" baseline="0">
                            <a:solidFill>
                              <a:srgbClr val="FFFFFF"/>
                            </a:solidFill>
                            <a:latin typeface="Calibri Light"/>
                            <a:ea typeface="News Cycle"/>
                            <a:cs typeface="News Cycle"/>
                            <a:sym typeface="News Cycle"/>
                          </a:rPr>
                          <a:t> Platform</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extLst>
                    <a:ext uri="{0D108BD9-81ED-4DB2-BD59-A6C34878D82A}">
                      <a16:rowId xmlns:a16="http://schemas.microsoft.com/office/drawing/2014/main" val="10005"/>
                    </a:ext>
                  </a:extLst>
                </a:tr>
                <a:tr h="403100">
                  <a:tc>
                    <a:txBody>
                      <a:bodyPr/>
                      <a:lstStyle/>
                      <a:p>
                        <a:pPr lvl="0" algn="ctr">
                          <a:spcBef>
                            <a:spcPts val="0"/>
                          </a:spcBef>
                          <a:buNone/>
                        </a:pPr>
                        <a:r>
                          <a:rPr lang="en-US" sz="1900" b="1" spc="600">
                            <a:latin typeface="Agency FB"/>
                          </a:rPr>
                          <a:t>CureDAO</a:t>
                        </a:r>
                        <a:endParaRPr b="1" spc="60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pic>
          <p:nvPicPr>
            <p:cNvPr id="31" name="Picture 30" descr="validic-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721" y="4465740"/>
              <a:ext cx="2458453" cy="418079"/>
            </a:xfrm>
            <a:prstGeom prst="rect">
              <a:avLst/>
            </a:prstGeom>
          </p:spPr>
        </p:pic>
        <p:pic>
          <p:nvPicPr>
            <p:cNvPr id="32" name="Picture 31" descr="human_api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7721" y="3854435"/>
              <a:ext cx="2059620"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US" sz="6600" b="0" kern="0">
                <a:solidFill>
                  <a:schemeClr val="bg1"/>
                </a:solidFill>
                <a:latin typeface="Nexa Light"/>
              </a:rPr>
              <a:t>Team Traction</a:t>
            </a:r>
            <a:endParaRPr lang="en" sz="6600" b="0" kern="0">
              <a:solidFill>
                <a:schemeClr val="bg1"/>
              </a:solidFill>
              <a:latin typeface="Nexa Light"/>
            </a:endParaRPr>
          </a:p>
        </p:txBody>
      </p:sp>
      <p:sp>
        <p:nvSpPr>
          <p:cNvPr id="6" name="TextBox 5"/>
          <p:cNvSpPr txBox="1"/>
          <p:nvPr/>
        </p:nvSpPr>
        <p:spPr>
          <a:xfrm>
            <a:off x="1079228" y="2080163"/>
            <a:ext cx="10033543" cy="4881016"/>
          </a:xfrm>
          <a:prstGeom prst="rect">
            <a:avLst/>
          </a:prstGeom>
          <a:noFill/>
        </p:spPr>
        <p:txBody>
          <a:bodyPr wrap="square" rtlCol="0">
            <a:spAutoFit/>
          </a:bodyPr>
          <a:lstStyle/>
          <a:p>
            <a:pPr marL="571500" indent="-571500">
              <a:buFont typeface="Arial" panose="020B0604020202020204" pitchFamily="34" charset="0"/>
              <a:buChar char="•"/>
            </a:pPr>
            <a:endParaRPr lang="en-US" sz="3600">
              <a:solidFill>
                <a:schemeClr val="bg1"/>
              </a:solidFill>
              <a:latin typeface="Nexa Light" panose="02000000000000000000" pitchFamily="50" charset="0"/>
            </a:endParaRPr>
          </a:p>
          <a:p>
            <a:pPr marL="571500" indent="-571500">
              <a:buFont typeface="Arial" panose="020B0604020202020204" pitchFamily="34" charset="0"/>
              <a:buChar char="•"/>
            </a:pPr>
            <a:r>
              <a:rPr lang="en-US" sz="3600">
                <a:solidFill>
                  <a:schemeClr val="bg1"/>
                </a:solidFill>
                <a:latin typeface="Nexa Light" panose="02000000000000000000" pitchFamily="50" charset="0"/>
              </a:rPr>
              <a:t>300 Diagnostic Test Customers</a:t>
            </a:r>
          </a:p>
          <a:p>
            <a:pPr marL="571500" indent="-571500">
              <a:buFont typeface="Arial" panose="020B0604020202020204" pitchFamily="34" charset="0"/>
              <a:buChar char="•"/>
            </a:pPr>
            <a:r>
              <a:rPr lang="en-US" sz="3600">
                <a:solidFill>
                  <a:schemeClr val="bg1"/>
                </a:solidFill>
                <a:latin typeface="Nexa Light" panose="02000000000000000000" pitchFamily="50" charset="0"/>
              </a:rPr>
              <a:t>10,000 Users in Over 50 Countries </a:t>
            </a:r>
          </a:p>
          <a:p>
            <a:pPr marL="571500" indent="-571500">
              <a:buFont typeface="Arial" panose="020B0604020202020204" pitchFamily="34" charset="0"/>
              <a:buChar char="•"/>
            </a:pPr>
            <a:r>
              <a:rPr lang="en-US" sz="3600">
                <a:solidFill>
                  <a:schemeClr val="bg1"/>
                </a:solidFill>
                <a:latin typeface="Nexa Light" panose="02000000000000000000" pitchFamily="50" charset="0"/>
              </a:rPr>
              <a:t>12 Million Data Points Obtained</a:t>
            </a:r>
          </a:p>
          <a:p>
            <a:pPr marL="571500" indent="-571500">
              <a:buFont typeface="Arial" panose="020B0604020202020204" pitchFamily="34" charset="0"/>
              <a:buChar char="•"/>
            </a:pPr>
            <a:r>
              <a:rPr lang="en-US" sz="3600">
                <a:solidFill>
                  <a:schemeClr val="bg1"/>
                </a:solidFill>
                <a:latin typeface="Nexa Light" panose="02000000000000000000" pitchFamily="50" charset="0"/>
              </a:rPr>
              <a:t>80,000 Studies Examining the Effects of Factors on Health Outcomes</a:t>
            </a:r>
          </a:p>
          <a:p>
            <a:pPr marL="571500" indent="-571500">
              <a:buFont typeface="Arial" panose="020B0604020202020204" pitchFamily="34" charset="0"/>
              <a:buChar char="•"/>
            </a:pPr>
            <a:r>
              <a:rPr lang="en-US" sz="3600">
                <a:solidFill>
                  <a:schemeClr val="bg1"/>
                </a:solidFill>
                <a:latin typeface="Nexa Light" panose="02000000000000000000" pitchFamily="50" charset="0"/>
              </a:rPr>
              <a:t>23 DAO Members</a:t>
            </a:r>
          </a:p>
          <a:p>
            <a:pPr algn="ctr">
              <a:lnSpc>
                <a:spcPct val="150000"/>
              </a:lnSpc>
            </a:pPr>
            <a:endParaRPr lang="en-US" sz="4400">
              <a:solidFill>
                <a:schemeClr val="bg1"/>
              </a:solidFill>
              <a:latin typeface="Nexa Light" panose="02000000000000000000" pitchFamily="50" charset="0"/>
            </a:endParaRP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BB90E-0E77-47EE-A5B3-FFD02206CC0B}"/>
              </a:ext>
            </a:extLst>
          </p:cNvPr>
          <p:cNvSpPr txBox="1"/>
          <p:nvPr/>
        </p:nvSpPr>
        <p:spPr>
          <a:xfrm>
            <a:off x="5888914" y="4335545"/>
            <a:ext cx="506954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Q3/2023 Minimize time to develop new interventions</a:t>
            </a:r>
          </a:p>
          <a:p>
            <a:pPr algn="l">
              <a:buFont typeface="Arial" panose="020B0604020202020204" pitchFamily="34" charset="0"/>
              <a:buChar char="•"/>
            </a:pPr>
            <a:r>
              <a:rPr lang="en-US" b="0" i="0">
                <a:solidFill>
                  <a:schemeClr val="tx2"/>
                </a:solidFill>
                <a:effectLst/>
              </a:rPr>
              <a:t>Manage personal health to prevent disease</a:t>
            </a:r>
          </a:p>
          <a:p>
            <a:pPr algn="l">
              <a:buFont typeface="Arial" panose="020B0604020202020204" pitchFamily="34" charset="0"/>
              <a:buChar char="•"/>
            </a:pPr>
            <a:r>
              <a:rPr lang="en-US" b="0" i="0">
                <a:solidFill>
                  <a:schemeClr val="tx2"/>
                </a:solidFill>
                <a:effectLst/>
              </a:rPr>
              <a:t>Share health data to research</a:t>
            </a:r>
          </a:p>
          <a:p>
            <a:pPr algn="l">
              <a:buFont typeface="Arial" panose="020B0604020202020204" pitchFamily="34" charset="0"/>
              <a:buChar char="•"/>
            </a:pPr>
            <a:r>
              <a:rPr lang="en-US" b="0" i="0">
                <a:solidFill>
                  <a:schemeClr val="tx2"/>
                </a:solidFill>
                <a:effectLst/>
              </a:rPr>
              <a:t>Get to know new insights</a:t>
            </a:r>
          </a:p>
          <a:p>
            <a:pPr algn="l">
              <a:buFont typeface="Arial" panose="020B0604020202020204" pitchFamily="34" charset="0"/>
              <a:buChar char="•"/>
            </a:pPr>
            <a:r>
              <a:rPr lang="en-US" b="0" i="0">
                <a:solidFill>
                  <a:schemeClr val="tx2"/>
                </a:solidFill>
                <a:effectLst/>
              </a:rPr>
              <a:t>Take newly developed interventions</a:t>
            </a:r>
          </a:p>
          <a:p>
            <a:pPr algn="l">
              <a:buFont typeface="Arial" panose="020B0604020202020204" pitchFamily="34" charset="0"/>
              <a:buChar char="•"/>
            </a:pPr>
            <a:r>
              <a:rPr lang="en-US" b="0" i="0">
                <a:solidFill>
                  <a:schemeClr val="tx2"/>
                </a:solidFill>
                <a:effectLst/>
              </a:rPr>
              <a:t>Educate loved ones about longer health-span</a:t>
            </a:r>
          </a:p>
        </p:txBody>
      </p:sp>
      <p:sp>
        <p:nvSpPr>
          <p:cNvPr id="6" name="TextBox 5">
            <a:extLst>
              <a:ext uri="{FF2B5EF4-FFF2-40B4-BE49-F238E27FC236}">
                <a16:creationId xmlns:a16="http://schemas.microsoft.com/office/drawing/2014/main" id="{AED2032E-4560-4875-9EC8-C85B9DAA9D22}"/>
              </a:ext>
            </a:extLst>
          </p:cNvPr>
          <p:cNvSpPr txBox="1"/>
          <p:nvPr/>
        </p:nvSpPr>
        <p:spPr>
          <a:xfrm>
            <a:off x="502024" y="1978548"/>
            <a:ext cx="453614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Q1/2022 Build the DAO</a:t>
            </a:r>
          </a:p>
          <a:p>
            <a:pPr algn="l">
              <a:buFont typeface="Arial" panose="020B0604020202020204" pitchFamily="34" charset="0"/>
              <a:buChar char="•"/>
            </a:pPr>
            <a:r>
              <a:rPr lang="en-US" b="0" i="0">
                <a:solidFill>
                  <a:schemeClr val="tx2"/>
                </a:solidFill>
                <a:effectLst/>
              </a:rPr>
              <a:t>Create Whitepaper, Website, Media presence, CI</a:t>
            </a:r>
          </a:p>
          <a:p>
            <a:pPr algn="l">
              <a:buFont typeface="Arial" panose="020B0604020202020204" pitchFamily="34" charset="0"/>
              <a:buChar char="•"/>
            </a:pPr>
            <a:r>
              <a:rPr lang="en-US" b="0" i="0">
                <a:solidFill>
                  <a:schemeClr val="tx2"/>
                </a:solidFill>
                <a:effectLst/>
              </a:rPr>
              <a:t>Define collaborators and partners (DAO infrastructure, health data tech)</a:t>
            </a:r>
          </a:p>
          <a:p>
            <a:pPr algn="l">
              <a:buFont typeface="Arial" panose="020B0604020202020204" pitchFamily="34" charset="0"/>
              <a:buChar char="•"/>
            </a:pPr>
            <a:r>
              <a:rPr lang="en-US" b="0" i="0">
                <a:solidFill>
                  <a:schemeClr val="tx2"/>
                </a:solidFill>
                <a:effectLst/>
              </a:rPr>
              <a:t>Setup DAO architecture and infrastructure</a:t>
            </a:r>
          </a:p>
          <a:p>
            <a:pPr algn="l">
              <a:buFont typeface="Arial" panose="020B0604020202020204" pitchFamily="34" charset="0"/>
              <a:buChar char="•"/>
            </a:pPr>
            <a:r>
              <a:rPr lang="en-US" b="0" i="0">
                <a:solidFill>
                  <a:schemeClr val="tx2"/>
                </a:solidFill>
                <a:effectLst/>
              </a:rPr>
              <a:t>Build community, social media content</a:t>
            </a:r>
          </a:p>
          <a:p>
            <a:pPr algn="l">
              <a:buFont typeface="Arial" panose="020B0604020202020204" pitchFamily="34" charset="0"/>
              <a:buChar char="•"/>
            </a:pPr>
            <a:r>
              <a:rPr lang="en-US" b="0" i="0">
                <a:solidFill>
                  <a:schemeClr val="tx2"/>
                </a:solidFill>
                <a:effectLst/>
              </a:rPr>
              <a:t>Fundraising phase (Genesis)</a:t>
            </a:r>
          </a:p>
        </p:txBody>
      </p:sp>
      <p:sp>
        <p:nvSpPr>
          <p:cNvPr id="8" name="TextBox 7">
            <a:extLst>
              <a:ext uri="{FF2B5EF4-FFF2-40B4-BE49-F238E27FC236}">
                <a16:creationId xmlns:a16="http://schemas.microsoft.com/office/drawing/2014/main" id="{92F37C54-CE3A-45FE-BC83-F6E4EC808CE8}"/>
              </a:ext>
            </a:extLst>
          </p:cNvPr>
          <p:cNvSpPr txBox="1"/>
          <p:nvPr/>
        </p:nvSpPr>
        <p:spPr>
          <a:xfrm>
            <a:off x="502024" y="4304767"/>
            <a:ext cx="453614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2000" b="1" i="0">
                <a:solidFill>
                  <a:schemeClr val="tx2"/>
                </a:solidFill>
                <a:effectLst/>
              </a:rPr>
              <a:t>Q2/2022 Minimal Viable Product (MVP)</a:t>
            </a:r>
          </a:p>
          <a:p>
            <a:pPr algn="l">
              <a:buFont typeface="Arial" panose="020B0604020202020204" pitchFamily="34" charset="0"/>
              <a:buChar char="•"/>
            </a:pPr>
            <a:r>
              <a:rPr lang="en-US" b="0" i="0">
                <a:solidFill>
                  <a:schemeClr val="tx2"/>
                </a:solidFill>
                <a:effectLst/>
              </a:rPr>
              <a:t>Collaborators vote for core features</a:t>
            </a:r>
          </a:p>
          <a:p>
            <a:pPr algn="l">
              <a:buFont typeface="Arial" panose="020B0604020202020204" pitchFamily="34" charset="0"/>
              <a:buChar char="•"/>
            </a:pPr>
            <a:r>
              <a:rPr lang="en-US" b="0" i="0">
                <a:solidFill>
                  <a:schemeClr val="tx2"/>
                </a:solidFill>
                <a:effectLst/>
              </a:rPr>
              <a:t>Build MVP alongside use in showcase trial</a:t>
            </a:r>
          </a:p>
          <a:p>
            <a:pPr algn="l">
              <a:buFont typeface="Arial" panose="020B0604020202020204" pitchFamily="34" charset="0"/>
              <a:buChar char="•"/>
            </a:pPr>
            <a:r>
              <a:rPr lang="en-US" b="0" i="0">
                <a:solidFill>
                  <a:schemeClr val="tx2"/>
                </a:solidFill>
                <a:effectLst/>
              </a:rPr>
              <a:t>Closed Testing with collaborators</a:t>
            </a:r>
          </a:p>
          <a:p>
            <a:pPr algn="l">
              <a:buFont typeface="Arial" panose="020B0604020202020204" pitchFamily="34" charset="0"/>
              <a:buChar char="•"/>
            </a:pPr>
            <a:r>
              <a:rPr lang="en-US" b="0" i="0">
                <a:solidFill>
                  <a:schemeClr val="tx2"/>
                </a:solidFill>
                <a:effectLst/>
              </a:rPr>
              <a:t>Release V1 of the Software Framework</a:t>
            </a:r>
          </a:p>
          <a:p>
            <a:pPr algn="l">
              <a:buFont typeface="Arial" panose="020B0604020202020204" pitchFamily="34" charset="0"/>
              <a:buChar char="•"/>
            </a:pPr>
            <a:r>
              <a:rPr lang="en-US" b="0" i="0">
                <a:solidFill>
                  <a:schemeClr val="tx2"/>
                </a:solidFill>
                <a:effectLst/>
              </a:rPr>
              <a:t>Open Testing with partners</a:t>
            </a:r>
          </a:p>
        </p:txBody>
      </p:sp>
      <p:sp>
        <p:nvSpPr>
          <p:cNvPr id="10" name="TextBox 9">
            <a:extLst>
              <a:ext uri="{FF2B5EF4-FFF2-40B4-BE49-F238E27FC236}">
                <a16:creationId xmlns:a16="http://schemas.microsoft.com/office/drawing/2014/main" id="{B678B2C9-1447-4484-B1B6-0960CAB39D48}"/>
              </a:ext>
            </a:extLst>
          </p:cNvPr>
          <p:cNvSpPr txBox="1"/>
          <p:nvPr/>
        </p:nvSpPr>
        <p:spPr>
          <a:xfrm>
            <a:off x="5888915" y="1906831"/>
            <a:ext cx="506954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Q3/2022 Integration and Testing</a:t>
            </a:r>
          </a:p>
          <a:p>
            <a:pPr algn="l">
              <a:buFont typeface="Arial" panose="020B0604020202020204" pitchFamily="34" charset="0"/>
              <a:buChar char="•"/>
            </a:pPr>
            <a:r>
              <a:rPr lang="en-US" b="0" i="0">
                <a:solidFill>
                  <a:schemeClr val="tx2"/>
                </a:solidFill>
                <a:effectLst/>
              </a:rPr>
              <a:t>Integrate with other tech architecture (storage providers, data marketplaces, analysis software, etc.. )</a:t>
            </a:r>
          </a:p>
          <a:p>
            <a:pPr algn="l">
              <a:buFont typeface="Arial" panose="020B0604020202020204" pitchFamily="34" charset="0"/>
              <a:buChar char="•"/>
            </a:pPr>
            <a:r>
              <a:rPr lang="en-US" b="0" i="0">
                <a:solidFill>
                  <a:schemeClr val="tx2"/>
                </a:solidFill>
                <a:effectLst/>
              </a:rPr>
              <a:t>Integrate with operating health data standards and Electronic Health Record</a:t>
            </a:r>
          </a:p>
          <a:p>
            <a:pPr algn="l">
              <a:buFont typeface="Arial" panose="020B0604020202020204" pitchFamily="34" charset="0"/>
              <a:buChar char="•"/>
            </a:pPr>
            <a:r>
              <a:rPr lang="en-US" b="0" i="0">
                <a:solidFill>
                  <a:schemeClr val="tx2"/>
                </a:solidFill>
                <a:effectLst/>
              </a:rPr>
              <a:t>Build showcase plugins</a:t>
            </a:r>
          </a:p>
          <a:p>
            <a:pPr algn="l">
              <a:buFont typeface="Arial" panose="020B0604020202020204" pitchFamily="34" charset="0"/>
              <a:buChar char="•"/>
            </a:pPr>
            <a:r>
              <a:rPr lang="en-US" b="0" i="0">
                <a:solidFill>
                  <a:schemeClr val="tx2"/>
                </a:solidFill>
                <a:effectLst/>
              </a:rPr>
              <a:t>Release V2 of the Software Framework</a:t>
            </a:r>
          </a:p>
          <a:p>
            <a:pPr algn="l">
              <a:buFont typeface="Arial" panose="020B0604020202020204" pitchFamily="34" charset="0"/>
              <a:buChar char="•"/>
            </a:pPr>
            <a:r>
              <a:rPr lang="en-US" b="0" i="0">
                <a:solidFill>
                  <a:schemeClr val="tx2"/>
                </a:solidFill>
                <a:effectLst/>
              </a:rPr>
              <a:t>Promote broader usage</a:t>
            </a:r>
          </a:p>
        </p:txBody>
      </p:sp>
      <p:sp>
        <p:nvSpPr>
          <p:cNvPr id="11" name="Title 10">
            <a:extLst>
              <a:ext uri="{FF2B5EF4-FFF2-40B4-BE49-F238E27FC236}">
                <a16:creationId xmlns:a16="http://schemas.microsoft.com/office/drawing/2014/main" id="{D0594676-A267-4180-929E-0997EE3748D6}"/>
              </a:ext>
            </a:extLst>
          </p:cNvPr>
          <p:cNvSpPr>
            <a:spLocks noGrp="1"/>
          </p:cNvSpPr>
          <p:nvPr>
            <p:ph type="title"/>
          </p:nvPr>
        </p:nvSpPr>
        <p:spPr>
          <a:xfrm>
            <a:off x="2460432" y="317649"/>
            <a:ext cx="6633028" cy="1294288"/>
          </a:xfrm>
        </p:spPr>
        <p:txBody>
          <a:bodyPr>
            <a:normAutofit fontScale="90000"/>
          </a:bodyPr>
          <a:lstStyle/>
          <a:p>
            <a:pPr algn="ctr"/>
            <a:r>
              <a:rPr lang="en-US" sz="10700" dirty="0">
                <a:latin typeface="Abadi" panose="020B0604020104020204" pitchFamily="34" charset="0"/>
              </a:rPr>
              <a:t>Roadmap</a:t>
            </a:r>
            <a:endParaRPr lang="en-US" dirty="0">
              <a:latin typeface="Abadi" panose="020B0604020104020204" pitchFamily="34" charset="0"/>
            </a:endParaRPr>
          </a:p>
        </p:txBody>
      </p:sp>
    </p:spTree>
    <p:extLst>
      <p:ext uri="{BB962C8B-B14F-4D97-AF65-F5344CB8AC3E}">
        <p14:creationId xmlns:p14="http://schemas.microsoft.com/office/powerpoint/2010/main" val="3768551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66B4BE-AC40-4066-8AA4-5A67016B5550}"/>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ln w="0"/>
                <a:solidFill>
                  <a:schemeClr val="tx1">
                    <a:lumMod val="85000"/>
                    <a:lumOff val="15000"/>
                  </a:schemeClr>
                </a:solidFill>
              </a:rPr>
              <a:t>THE END</a:t>
            </a:r>
            <a:endParaRPr lang="en-US" sz="8000">
              <a:solidFill>
                <a:schemeClr val="tx1">
                  <a:lumMod val="85000"/>
                  <a:lumOff val="15000"/>
                </a:schemeClr>
              </a:solidFill>
            </a:endParaRPr>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01" name="Straight Connector 10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83171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59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487203" y="4143841"/>
            <a:ext cx="2065599" cy="1843399"/>
          </a:xfrm>
          <a:prstGeom prst="rect">
            <a:avLst/>
          </a:prstGeom>
        </p:spPr>
      </p:pic>
      <p:pic>
        <p:nvPicPr>
          <p:cNvPr id="2050" name="Picture 2" descr="The global healthcare platform landscape">
            <a:extLst>
              <a:ext uri="{FF2B5EF4-FFF2-40B4-BE49-F238E27FC236}">
                <a16:creationId xmlns:a16="http://schemas.microsoft.com/office/drawing/2014/main" id="{90149F6B-BD63-40FA-99F5-2A741B18F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73" y="0"/>
            <a:ext cx="7304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5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Health 150: The Digital Health Startups Transforming the Future of  Healthcare | CB Insights Research">
            <a:extLst>
              <a:ext uri="{FF2B5EF4-FFF2-40B4-BE49-F238E27FC236}">
                <a16:creationId xmlns:a16="http://schemas.microsoft.com/office/drawing/2014/main" id="{0277CEEB-140D-4C58-BE4D-7FEA857F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66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15">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dirty="0">
                <a:solidFill>
                  <a:schemeClr val="tx2"/>
                </a:solidFill>
                <a:latin typeface="+mj-lt"/>
                <a:ea typeface="+mj-ea"/>
                <a:cs typeface="+mj-cs"/>
              </a:rPr>
              <a:t>Why is this necessary?</a:t>
            </a:r>
          </a:p>
        </p:txBody>
      </p:sp>
      <p:cxnSp>
        <p:nvCxnSpPr>
          <p:cNvPr id="40" name="Straight Connector 17">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41" name="Rectangle 19">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026622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358B2C1-B9C1-47B6-9C89-9AA80CA2586C}"/>
              </a:ext>
            </a:extLst>
          </p:cNvPr>
          <p:cNvPicPr>
            <a:picLocks noChangeAspect="1"/>
          </p:cNvPicPr>
          <p:nvPr/>
        </p:nvPicPr>
        <p:blipFill rotWithShape="1">
          <a:blip r:embed="rId2">
            <a:extLst>
              <a:ext uri="{28A0092B-C50C-407E-A947-70E740481C1C}">
                <a14:useLocalDpi xmlns:a14="http://schemas.microsoft.com/office/drawing/2010/main" val="0"/>
              </a:ext>
            </a:extLst>
          </a:blip>
          <a:srcRect l="13231" r="11871"/>
          <a:stretch/>
        </p:blipFill>
        <p:spPr>
          <a:xfrm>
            <a:off x="2733869" y="0"/>
            <a:ext cx="6848670" cy="6858000"/>
          </a:xfrm>
          <a:prstGeom prst="rect">
            <a:avLst/>
          </a:prstGeom>
        </p:spPr>
      </p:pic>
    </p:spTree>
    <p:extLst>
      <p:ext uri="{BB962C8B-B14F-4D97-AF65-F5344CB8AC3E}">
        <p14:creationId xmlns:p14="http://schemas.microsoft.com/office/powerpoint/2010/main" val="3093743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10;&#10;Description automatically generated">
            <a:extLst>
              <a:ext uri="{FF2B5EF4-FFF2-40B4-BE49-F238E27FC236}">
                <a16:creationId xmlns:a16="http://schemas.microsoft.com/office/drawing/2014/main" id="{C935E448-36E0-4B0C-81DA-5166A6014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267" y="643467"/>
            <a:ext cx="6495466" cy="5050225"/>
          </a:xfrm>
          <a:prstGeom prst="rect">
            <a:avLst/>
          </a:prstGeom>
        </p:spPr>
      </p:pic>
    </p:spTree>
    <p:extLst>
      <p:ext uri="{BB962C8B-B14F-4D97-AF65-F5344CB8AC3E}">
        <p14:creationId xmlns:p14="http://schemas.microsoft.com/office/powerpoint/2010/main" val="199293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06531E-5E9C-4C2F-BFB7-29C53771B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9262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32D486C1-D8BD-473D-BD21-C342A02D0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9589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a:solidFill>
                  <a:srgbClr val="FFFFFF"/>
                </a:solidFill>
                <a:latin typeface="+mj-lt"/>
                <a:ea typeface="+mj-ea"/>
                <a:cs typeface="+mj-cs"/>
              </a:rPr>
              <a:t>We’ve Seen a </a:t>
            </a:r>
            <a:r>
              <a:rPr lang="en-US" sz="6000" b="1" spc="-50">
                <a:solidFill>
                  <a:srgbClr val="FFFFFF"/>
                </a:solidFill>
                <a:latin typeface="+mj-lt"/>
                <a:ea typeface="+mj-ea"/>
                <a:cs typeface="+mj-cs"/>
              </a:rPr>
              <a:t>50X</a:t>
            </a:r>
            <a:r>
              <a:rPr lang="en-US" sz="6000" spc="-5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a:ln w="0"/>
                <a:solidFill>
                  <a:schemeClr val="tx1"/>
                </a:solidFill>
                <a:latin typeface="Abadi" panose="020B0604020104020204" pitchFamily="34" charset="0"/>
              </a:rPr>
              <a:t>Problem: Collaboration &amp; Data Sharing</a:t>
            </a:r>
          </a:p>
          <a:p>
            <a:pPr algn="ctr"/>
            <a:r>
              <a:rPr lang="en-US" sz="5400">
                <a:ln w="0"/>
                <a:latin typeface="Abadi" panose="020B0604020104020204" pitchFamily="34" charset="0"/>
              </a:rPr>
              <a:t>is</a:t>
            </a:r>
            <a:r>
              <a:rPr lang="en-US" sz="5400" b="0" cap="none" spc="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a:latin typeface="Abadi Extra Light" panose="020B0204020104020204" pitchFamily="34" charset="0"/>
              </a:rPr>
              <a:t>We’re wasting </a:t>
            </a:r>
            <a:r>
              <a:rPr lang="en-US" sz="3600" b="1">
                <a:latin typeface="Abadi Extra Light" panose="020B0204020104020204" pitchFamily="34" charset="0"/>
              </a:rPr>
              <a:t>$157 billion </a:t>
            </a:r>
            <a:r>
              <a:rPr lang="en-US" sz="3600">
                <a:latin typeface="Abadi Extra Light" panose="020B0204020104020204" pitchFamily="34" charset="0"/>
              </a:rPr>
              <a:t>paying over </a:t>
            </a:r>
            <a:r>
              <a:rPr lang="en-US" sz="3600" b="1">
                <a:latin typeface="Abadi Extra Light" panose="020B0204020104020204" pitchFamily="34" charset="0"/>
              </a:rPr>
              <a:t>350,000</a:t>
            </a:r>
            <a:r>
              <a:rPr lang="en-US" sz="360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a:ln w="0"/>
                <a:solidFill>
                  <a:schemeClr val="bg1"/>
                </a:solidFill>
                <a:latin typeface="Abadi Extra Light" panose="020B0204020104020204" pitchFamily="34" charset="0"/>
              </a:rPr>
              <a:t>How We Could Be </a:t>
            </a:r>
          </a:p>
          <a:p>
            <a:r>
              <a:rPr lang="en-US" sz="4800" b="0" cap="none" spc="0">
                <a:ln w="0"/>
                <a:solidFill>
                  <a:schemeClr val="bg1"/>
                </a:solidFill>
                <a:latin typeface="Abadi Extra Light" panose="020B0204020104020204" pitchFamily="34" charset="0"/>
              </a:rPr>
              <a:t>Spending that </a:t>
            </a:r>
          </a:p>
          <a:p>
            <a:r>
              <a:rPr lang="en-US" sz="4800" b="0" cap="none" spc="0">
                <a:ln w="0"/>
                <a:solidFill>
                  <a:schemeClr val="bg1"/>
                </a:solidFill>
                <a:latin typeface="Abadi Extra Light" panose="020B0204020104020204" pitchFamily="34" charset="0"/>
              </a:rPr>
              <a:t>$157 Billion</a:t>
            </a:r>
            <a:endParaRPr lang="en-US" sz="4400" b="0" cap="none" spc="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a:latin typeface="Abadi Extra Light" panose="020B0204020104020204" pitchFamily="34" charset="0"/>
              </a:rPr>
              <a:t>Nearly all apps allow you to provide data and show you what you </a:t>
            </a:r>
            <a:r>
              <a:rPr lang="en-US" sz="4000" b="1">
                <a:latin typeface="Abadi Extra Light" panose="020B0204020104020204" pitchFamily="34" charset="0"/>
              </a:rPr>
              <a:t>have done </a:t>
            </a:r>
            <a:r>
              <a:rPr lang="en-US" sz="4000">
                <a:latin typeface="Abadi Extra Light" panose="020B0204020104020204" pitchFamily="34" charset="0"/>
              </a:rPr>
              <a:t>rather than what you </a:t>
            </a:r>
            <a:r>
              <a:rPr lang="en-US" sz="4000" b="1">
                <a:latin typeface="Abadi Extra Light" panose="020B0204020104020204" pitchFamily="34" charset="0"/>
              </a:rPr>
              <a:t>should do </a:t>
            </a:r>
            <a:r>
              <a:rPr lang="en-US" sz="400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a:ln w="0"/>
                <a:solidFill>
                  <a:schemeClr val="tx1"/>
                </a:solidFill>
                <a:latin typeface="Abadi" panose="020B0604020104020204" pitchFamily="34" charset="0"/>
              </a:rPr>
              <a:t>Solution:</a:t>
            </a:r>
            <a:r>
              <a:rPr lang="en-US" sz="6000" b="0" cap="none" spc="0">
                <a:ln w="0"/>
                <a:solidFill>
                  <a:schemeClr val="tx1"/>
                </a:solidFill>
                <a:latin typeface="Abadi" panose="020B0604020104020204" pitchFamily="34" charset="0"/>
              </a:rPr>
              <a:t> </a:t>
            </a:r>
            <a:r>
              <a:rPr lang="en-US" sz="4000" b="0" cap="none" spc="0">
                <a:ln w="0"/>
                <a:solidFill>
                  <a:schemeClr val="tx1"/>
                </a:solidFill>
                <a:latin typeface="Abadi" panose="020B0604020104020204" pitchFamily="34" charset="0"/>
              </a:rPr>
              <a:t>Incentivize Open-Source Collaboration</a:t>
            </a:r>
            <a:endParaRPr lang="en-US" sz="2800" b="0" cap="none" spc="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a:latin typeface="Abadi Extra Light" panose="020B0204020104020204" pitchFamily="34" charset="0"/>
              </a:rPr>
              <a:t>We can utilize a DAO as a vehicle to </a:t>
            </a:r>
            <a:r>
              <a:rPr lang="en-US" sz="4400" b="1">
                <a:latin typeface="Abadi Extra Light" panose="020B0204020104020204" pitchFamily="34" charset="0"/>
              </a:rPr>
              <a:t>reward</a:t>
            </a:r>
            <a:r>
              <a:rPr lang="en-US" sz="4400">
                <a:latin typeface="Abadi Extra Light" panose="020B0204020104020204" pitchFamily="34" charset="0"/>
              </a:rPr>
              <a:t> the creation of </a:t>
            </a:r>
            <a:r>
              <a:rPr lang="en-US" sz="4400" b="1">
                <a:latin typeface="Abadi Extra Light" panose="020B0204020104020204" pitchFamily="34" charset="0"/>
              </a:rPr>
              <a:t>public goods</a:t>
            </a:r>
            <a:r>
              <a:rPr lang="en-US" sz="4400">
                <a:latin typeface="Abadi Extra Light" panose="020B0204020104020204" pitchFamily="34" charset="0"/>
              </a:rPr>
              <a:t>. </a:t>
            </a:r>
          </a:p>
          <a:p>
            <a:pPr algn="ctr"/>
            <a:r>
              <a:rPr lang="en-US" sz="440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1.1|3.7"/>
</p:tagLst>
</file>

<file path=ppt/tags/tag2.xml><?xml version="1.0" encoding="utf-8"?>
<p:tagLst xmlns:a="http://schemas.openxmlformats.org/drawingml/2006/main" xmlns:r="http://schemas.openxmlformats.org/officeDocument/2006/relationships" xmlns:p="http://schemas.openxmlformats.org/presentationml/2006/main">
  <p:tag name="TIMING" val="|0.5|40.8|26.4|14.1|7.3"/>
</p:tagLst>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131</TotalTime>
  <Words>2225</Words>
  <Application>Microsoft Office PowerPoint</Application>
  <PresentationFormat>Widescreen</PresentationFormat>
  <Paragraphs>268</Paragraphs>
  <Slides>37</Slides>
  <Notes>17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37</vt:i4>
      </vt:variant>
    </vt:vector>
  </HeadingPairs>
  <TitlesOfParts>
    <vt:vector size="51" baseType="lpstr">
      <vt:lpstr>Abadi</vt:lpstr>
      <vt:lpstr>Abadi Extra Light</vt:lpstr>
      <vt:lpstr>Agency FB</vt:lpstr>
      <vt:lpstr>Arial</vt:lpstr>
      <vt:lpstr>Calibri</vt:lpstr>
      <vt:lpstr>Calibri Light</vt:lpstr>
      <vt:lpstr>News Cycle</vt:lpstr>
      <vt:lpstr>Nexa Bold</vt:lpstr>
      <vt:lpstr>Nexa Light</vt:lpstr>
      <vt:lpstr>roboto</vt:lpstr>
      <vt:lpstr>Rockwell</vt:lpstr>
      <vt:lpstr>Segoe UI Semibold</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Outcome Labels Plugin</vt:lpstr>
      <vt:lpstr>Study Generation Plugins</vt:lpstr>
      <vt:lpstr>Decision-Support Notification Plugins</vt:lpstr>
      <vt:lpstr>PowerPoint Presentation</vt:lpstr>
      <vt:lpstr>PowerPoint Presentation</vt:lpstr>
      <vt:lpstr>PowerPoint Presentation</vt:lpstr>
      <vt:lpstr>PowerPoint Presentation</vt:lpstr>
      <vt:lpstr>Roadmap</vt:lpstr>
      <vt:lpstr>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4</cp:revision>
  <dcterms:created xsi:type="dcterms:W3CDTF">2020-07-30T18:30:49Z</dcterms:created>
  <dcterms:modified xsi:type="dcterms:W3CDTF">2022-02-11T22:09:48Z</dcterms:modified>
</cp:coreProperties>
</file>